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287" r:id="rId9"/>
    <p:sldId id="290" r:id="rId10"/>
    <p:sldId id="305" r:id="rId11"/>
    <p:sldId id="308" r:id="rId12"/>
    <p:sldId id="306" r:id="rId13"/>
    <p:sldId id="307" r:id="rId14"/>
    <p:sldId id="356" r:id="rId15"/>
    <p:sldId id="357" r:id="rId16"/>
    <p:sldId id="358" r:id="rId17"/>
    <p:sldId id="359" r:id="rId18"/>
    <p:sldId id="294" r:id="rId19"/>
    <p:sldId id="309" r:id="rId20"/>
    <p:sldId id="360" r:id="rId21"/>
    <p:sldId id="361" r:id="rId22"/>
    <p:sldId id="362"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5" r:id="rId38"/>
    <p:sldId id="354" r:id="rId39"/>
    <p:sldId id="324" r:id="rId40"/>
    <p:sldId id="326" r:id="rId41"/>
    <p:sldId id="327" r:id="rId42"/>
    <p:sldId id="328" r:id="rId43"/>
    <p:sldId id="329" r:id="rId44"/>
    <p:sldId id="355" r:id="rId45"/>
    <p:sldId id="330" r:id="rId46"/>
    <p:sldId id="331" r:id="rId47"/>
    <p:sldId id="332" r:id="rId48"/>
    <p:sldId id="333" r:id="rId49"/>
    <p:sldId id="334" r:id="rId50"/>
    <p:sldId id="335" r:id="rId51"/>
    <p:sldId id="336" r:id="rId52"/>
    <p:sldId id="350" r:id="rId53"/>
    <p:sldId id="351" r:id="rId54"/>
    <p:sldId id="352" r:id="rId55"/>
    <p:sldId id="353" r:id="rId56"/>
    <p:sldId id="298"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7" name="图片 6">
            <a:extLst>
              <a:ext uri="{FF2B5EF4-FFF2-40B4-BE49-F238E27FC236}">
                <a16:creationId xmlns:a16="http://schemas.microsoft.com/office/drawing/2014/main" id="{8324AF37-B78D-4C5B-AE92-234EEB1F6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 y="1733781"/>
            <a:ext cx="10229850" cy="5124219"/>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4" name="图片 3">
            <a:extLst>
              <a:ext uri="{FF2B5EF4-FFF2-40B4-BE49-F238E27FC236}">
                <a16:creationId xmlns:a16="http://schemas.microsoft.com/office/drawing/2014/main" id="{D01C7A11-6A0C-4BFF-80C7-9BD98885F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763" y="1841717"/>
            <a:ext cx="11543705" cy="4866640"/>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6" name="图片 5">
            <a:extLst>
              <a:ext uri="{FF2B5EF4-FFF2-40B4-BE49-F238E27FC236}">
                <a16:creationId xmlns:a16="http://schemas.microsoft.com/office/drawing/2014/main" id="{805C4889-9E25-4D66-B8EE-94AA69510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0557"/>
            <a:ext cx="12192000" cy="408420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5" name="图片 4">
            <a:extLst>
              <a:ext uri="{FF2B5EF4-FFF2-40B4-BE49-F238E27FC236}">
                <a16:creationId xmlns:a16="http://schemas.microsoft.com/office/drawing/2014/main" id="{D72BC1BD-437C-4267-AAEB-35661652B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600" y="1133831"/>
            <a:ext cx="7585032" cy="5421719"/>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241088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621555"/>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331893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52960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512143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533211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421338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442406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87811" y="241088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5586189" y="26215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487811" y="331893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586189" y="352960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487811" y="512143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586189" y="533211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487811" y="421338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586189" y="442406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8305783" y="241088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9404161" y="26215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8305783" y="3318933"/>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9404161" y="352960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512143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533211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421338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404161" y="4424060"/>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zh-CN"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92692" y="1263828"/>
            <a:ext cx="9308783" cy="5527498"/>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用例描述：</a:t>
            </a:r>
            <a:endParaRPr lang="zh-CN" altLang="zh-CN" sz="4000" b="1" dirty="0"/>
          </a:p>
        </p:txBody>
      </p:sp>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1710091825"/>
              </p:ext>
            </p:extLst>
          </p:nvPr>
        </p:nvGraphicFramePr>
        <p:xfrm>
          <a:off x="2899654" y="888599"/>
          <a:ext cx="7834713" cy="5829444"/>
        </p:xfrm>
        <a:graphic>
          <a:graphicData uri="http://schemas.openxmlformats.org/drawingml/2006/table">
            <a:tbl>
              <a:tblPr>
                <a:tableStyleId>{5C22544A-7EE6-4342-B048-85BDC9FD1C3A}</a:tableStyleId>
              </a:tblPr>
              <a:tblGrid>
                <a:gridCol w="1647463">
                  <a:extLst>
                    <a:ext uri="{9D8B030D-6E8A-4147-A177-3AD203B41FA5}">
                      <a16:colId xmlns:a16="http://schemas.microsoft.com/office/drawing/2014/main" val="68501822"/>
                    </a:ext>
                  </a:extLst>
                </a:gridCol>
                <a:gridCol w="2269894">
                  <a:extLst>
                    <a:ext uri="{9D8B030D-6E8A-4147-A177-3AD203B41FA5}">
                      <a16:colId xmlns:a16="http://schemas.microsoft.com/office/drawing/2014/main" val="3190004284"/>
                    </a:ext>
                  </a:extLst>
                </a:gridCol>
                <a:gridCol w="1097706">
                  <a:extLst>
                    <a:ext uri="{9D8B030D-6E8A-4147-A177-3AD203B41FA5}">
                      <a16:colId xmlns:a16="http://schemas.microsoft.com/office/drawing/2014/main" val="1509652640"/>
                    </a:ext>
                  </a:extLst>
                </a:gridCol>
                <a:gridCol w="2819650">
                  <a:extLst>
                    <a:ext uri="{9D8B030D-6E8A-4147-A177-3AD203B41FA5}">
                      <a16:colId xmlns:a16="http://schemas.microsoft.com/office/drawing/2014/main" val="2515404149"/>
                    </a:ext>
                  </a:extLst>
                </a:gridCol>
              </a:tblGrid>
              <a:tr h="179327">
                <a:tc>
                  <a:txBody>
                    <a:bodyPr/>
                    <a:lstStyle/>
                    <a:p>
                      <a:pPr algn="just">
                        <a:spcAft>
                          <a:spcPts val="0"/>
                        </a:spcAft>
                      </a:pPr>
                      <a:r>
                        <a:rPr lang="zh-CN" sz="1300" kern="100">
                          <a:effectLst/>
                        </a:rPr>
                        <a:t>用例名称</a:t>
                      </a:r>
                      <a:endParaRPr lang="zh-CN" sz="1300"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300" kern="100">
                          <a:effectLst/>
                        </a:rPr>
                        <a:t>教师编辑课程介绍</a:t>
                      </a:r>
                      <a:endParaRPr lang="zh-CN" sz="1300"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kern="100">
                          <a:effectLst/>
                        </a:rPr>
                        <a:t>用例编号</a:t>
                      </a:r>
                      <a:endParaRPr lang="zh-CN" sz="1300"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kern="100">
                          <a:effectLst/>
                        </a:rPr>
                        <a:t>UC-TEACHER-01</a:t>
                      </a:r>
                      <a:endParaRPr lang="zh-CN" sz="13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179327">
                <a:tc>
                  <a:txBody>
                    <a:bodyPr/>
                    <a:lstStyle/>
                    <a:p>
                      <a:pPr algn="just">
                        <a:spcAft>
                          <a:spcPts val="0"/>
                        </a:spcAft>
                      </a:pPr>
                      <a:r>
                        <a:rPr lang="zh-CN" sz="1300" kern="100">
                          <a:effectLst/>
                        </a:rPr>
                        <a:t>创建人</a:t>
                      </a:r>
                      <a:endParaRPr lang="zh-CN" sz="1300"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300" kern="100">
                          <a:effectLst/>
                        </a:rPr>
                        <a:t>李俊</a:t>
                      </a:r>
                      <a:endParaRPr lang="zh-CN" sz="1300"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kern="100">
                          <a:effectLst/>
                        </a:rPr>
                        <a:t>创建日期</a:t>
                      </a:r>
                      <a:endParaRPr lang="zh-CN" sz="1300"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kern="100">
                          <a:effectLst/>
                        </a:rPr>
                        <a:t>2018</a:t>
                      </a:r>
                      <a:r>
                        <a:rPr lang="zh-CN" sz="1300" kern="100">
                          <a:effectLst/>
                        </a:rPr>
                        <a:t>年</a:t>
                      </a:r>
                      <a:r>
                        <a:rPr lang="en-US" sz="1300" kern="100">
                          <a:effectLst/>
                        </a:rPr>
                        <a:t>12</a:t>
                      </a:r>
                      <a:r>
                        <a:rPr lang="zh-CN" sz="1300" kern="100">
                          <a:effectLst/>
                        </a:rPr>
                        <a:t>月</a:t>
                      </a:r>
                      <a:r>
                        <a:rPr lang="en-US" sz="1300" kern="100">
                          <a:effectLst/>
                        </a:rPr>
                        <a:t>22</a:t>
                      </a:r>
                      <a:r>
                        <a:rPr lang="zh-CN" sz="1300" kern="100">
                          <a:effectLst/>
                        </a:rPr>
                        <a:t>日</a:t>
                      </a:r>
                      <a:endParaRPr lang="zh-CN" sz="13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179327">
                <a:tc>
                  <a:txBody>
                    <a:bodyPr/>
                    <a:lstStyle/>
                    <a:p>
                      <a:pPr algn="just">
                        <a:spcAft>
                          <a:spcPts val="0"/>
                        </a:spcAft>
                      </a:pPr>
                      <a:r>
                        <a:rPr lang="zh-CN" sz="1300" kern="100">
                          <a:effectLst/>
                        </a:rPr>
                        <a:t>需求来源</a:t>
                      </a:r>
                      <a:endParaRPr lang="zh-CN" sz="1300"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kern="100">
                          <a:effectLst/>
                        </a:rPr>
                        <a:t>PRD-2018-G10-</a:t>
                      </a:r>
                      <a:r>
                        <a:rPr lang="zh-CN" sz="1300" kern="100">
                          <a:effectLst/>
                        </a:rPr>
                        <a:t>愿景与范围文档</a:t>
                      </a:r>
                      <a:endParaRPr lang="zh-CN" sz="1300"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kern="100">
                          <a:effectLst/>
                        </a:rPr>
                        <a:t>批准日期</a:t>
                      </a:r>
                      <a:endParaRPr lang="zh-CN" sz="1300"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kern="100">
                          <a:effectLst/>
                        </a:rPr>
                        <a:t> </a:t>
                      </a:r>
                      <a:endParaRPr lang="zh-CN" sz="1300"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261610">
                <a:tc>
                  <a:txBody>
                    <a:bodyPr/>
                    <a:lstStyle/>
                    <a:p>
                      <a:pPr algn="just">
                        <a:spcAft>
                          <a:spcPts val="0"/>
                        </a:spcAft>
                      </a:pPr>
                      <a:r>
                        <a:rPr lang="zh-CN" sz="1300" kern="100">
                          <a:effectLst/>
                        </a:rPr>
                        <a:t>首要角色</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kern="100">
                          <a:effectLst/>
                        </a:rPr>
                        <a:t>教师</a:t>
                      </a:r>
                      <a:endParaRPr lang="zh-CN" sz="1300"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261610">
                <a:tc>
                  <a:txBody>
                    <a:bodyPr/>
                    <a:lstStyle/>
                    <a:p>
                      <a:pPr algn="just">
                        <a:spcAft>
                          <a:spcPts val="0"/>
                        </a:spcAft>
                      </a:pPr>
                      <a:r>
                        <a:rPr lang="zh-CN" sz="1300" kern="100">
                          <a:effectLst/>
                        </a:rPr>
                        <a:t>次要角色</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kern="100">
                          <a:effectLst/>
                        </a:rPr>
                        <a:t>无</a:t>
                      </a:r>
                      <a:endParaRPr lang="zh-CN" sz="1300"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261610">
                <a:tc>
                  <a:txBody>
                    <a:bodyPr/>
                    <a:lstStyle/>
                    <a:p>
                      <a:pPr algn="just">
                        <a:spcAft>
                          <a:spcPts val="0"/>
                        </a:spcAft>
                      </a:pPr>
                      <a:r>
                        <a:rPr lang="zh-CN" sz="1300" kern="100">
                          <a:effectLst/>
                        </a:rPr>
                        <a:t>用例概述</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kern="100">
                          <a:effectLst/>
                        </a:rPr>
                        <a:t>教师根据需求对课程简介进行编辑</a:t>
                      </a:r>
                      <a:endParaRPr lang="zh-CN" sz="1300"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261610">
                <a:tc>
                  <a:txBody>
                    <a:bodyPr/>
                    <a:lstStyle/>
                    <a:p>
                      <a:pPr algn="just">
                        <a:spcAft>
                          <a:spcPts val="0"/>
                        </a:spcAft>
                      </a:pPr>
                      <a:r>
                        <a:rPr lang="zh-CN" sz="1300" kern="100">
                          <a:effectLst/>
                        </a:rPr>
                        <a:t>触发条件</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kern="100" dirty="0">
                          <a:effectLst/>
                        </a:rPr>
                        <a:t>教师需要编辑课程简介</a:t>
                      </a:r>
                      <a:endParaRPr lang="zh-CN" sz="1300"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261610">
                <a:tc>
                  <a:txBody>
                    <a:bodyPr/>
                    <a:lstStyle/>
                    <a:p>
                      <a:pPr algn="just">
                        <a:spcAft>
                          <a:spcPts val="0"/>
                        </a:spcAft>
                      </a:pPr>
                      <a:r>
                        <a:rPr lang="zh-CN" sz="1300" kern="100">
                          <a:effectLst/>
                        </a:rPr>
                        <a:t>前置条件</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kern="100" dirty="0">
                          <a:effectLst/>
                        </a:rPr>
                        <a:t>教师进入“我的课程”页面，选择课程，点击课程介绍，点击编辑</a:t>
                      </a:r>
                      <a:endParaRPr lang="zh-CN" sz="1300"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261610">
                <a:tc>
                  <a:txBody>
                    <a:bodyPr/>
                    <a:lstStyle/>
                    <a:p>
                      <a:pPr algn="just">
                        <a:spcAft>
                          <a:spcPts val="0"/>
                        </a:spcAft>
                      </a:pPr>
                      <a:r>
                        <a:rPr lang="zh-CN" sz="1300" kern="100">
                          <a:effectLst/>
                        </a:rPr>
                        <a:t>后置条件</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kern="100" dirty="0">
                          <a:effectLst/>
                        </a:rPr>
                        <a:t>编辑成功</a:t>
                      </a:r>
                      <a:r>
                        <a:rPr lang="en-US" sz="1300" kern="100" dirty="0">
                          <a:effectLst/>
                        </a:rPr>
                        <a:t>/</a:t>
                      </a:r>
                      <a:r>
                        <a:rPr lang="zh-CN" sz="1300" kern="100" dirty="0">
                          <a:effectLst/>
                        </a:rPr>
                        <a:t>失败</a:t>
                      </a:r>
                      <a:endParaRPr lang="zh-CN" sz="1300"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978920">
                <a:tc>
                  <a:txBody>
                    <a:bodyPr/>
                    <a:lstStyle/>
                    <a:p>
                      <a:pPr algn="just">
                        <a:spcAft>
                          <a:spcPts val="0"/>
                        </a:spcAft>
                      </a:pPr>
                      <a:r>
                        <a:rPr lang="zh-CN" sz="1300" kern="100">
                          <a:effectLst/>
                        </a:rPr>
                        <a:t>基本事件流</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300" kern="100" dirty="0">
                          <a:effectLst/>
                        </a:rPr>
                        <a:t>1</a:t>
                      </a:r>
                      <a:r>
                        <a:rPr lang="zh-CN" sz="1300" kern="100" dirty="0">
                          <a:effectLst/>
                        </a:rPr>
                        <a:t>、教师进入个人中心</a:t>
                      </a:r>
                    </a:p>
                    <a:p>
                      <a:pPr algn="just">
                        <a:spcAft>
                          <a:spcPts val="0"/>
                        </a:spcAft>
                      </a:pPr>
                      <a:r>
                        <a:rPr lang="en-US" sz="1300" kern="100" dirty="0">
                          <a:effectLst/>
                        </a:rPr>
                        <a:t>2</a:t>
                      </a:r>
                      <a:r>
                        <a:rPr lang="zh-CN" sz="1300" kern="100" dirty="0">
                          <a:effectLst/>
                        </a:rPr>
                        <a:t>、教师点击“我的课程”</a:t>
                      </a:r>
                    </a:p>
                    <a:p>
                      <a:pPr algn="just">
                        <a:spcAft>
                          <a:spcPts val="0"/>
                        </a:spcAft>
                      </a:pPr>
                      <a:r>
                        <a:rPr lang="en-US" sz="1300" kern="100" dirty="0">
                          <a:effectLst/>
                        </a:rPr>
                        <a:t>3</a:t>
                      </a:r>
                      <a:r>
                        <a:rPr lang="zh-CN" sz="1300" kern="100" dirty="0">
                          <a:effectLst/>
                        </a:rPr>
                        <a:t>、教师选择课程</a:t>
                      </a:r>
                    </a:p>
                    <a:p>
                      <a:pPr algn="just">
                        <a:spcAft>
                          <a:spcPts val="0"/>
                        </a:spcAft>
                      </a:pPr>
                      <a:r>
                        <a:rPr lang="en-US" sz="1300" kern="100" dirty="0">
                          <a:effectLst/>
                        </a:rPr>
                        <a:t>4</a:t>
                      </a:r>
                      <a:r>
                        <a:rPr lang="zh-CN" sz="1300" kern="100" dirty="0">
                          <a:effectLst/>
                        </a:rPr>
                        <a:t>、教师点击课程介绍编辑按钮进行更改</a:t>
                      </a:r>
                    </a:p>
                    <a:p>
                      <a:pPr algn="just">
                        <a:spcAft>
                          <a:spcPts val="0"/>
                        </a:spcAft>
                      </a:pPr>
                      <a:r>
                        <a:rPr lang="en-US" sz="1300" kern="100" dirty="0">
                          <a:effectLst/>
                        </a:rPr>
                        <a:t>5</a:t>
                      </a:r>
                      <a:r>
                        <a:rPr lang="zh-CN" sz="1300" kern="100" dirty="0">
                          <a:effectLst/>
                        </a:rPr>
                        <a:t>、编辑成功</a:t>
                      </a:r>
                      <a:endParaRPr lang="zh-CN" sz="1300"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261610">
                <a:tc>
                  <a:txBody>
                    <a:bodyPr/>
                    <a:lstStyle/>
                    <a:p>
                      <a:pPr algn="just">
                        <a:spcAft>
                          <a:spcPts val="0"/>
                        </a:spcAft>
                      </a:pPr>
                      <a:r>
                        <a:rPr lang="zh-CN" sz="1300" kern="100">
                          <a:effectLst/>
                        </a:rPr>
                        <a:t>扩展事件流</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kern="100" dirty="0">
                          <a:effectLst/>
                        </a:rPr>
                        <a:t>教师在编辑的时候，内容可以不变</a:t>
                      </a:r>
                      <a:endParaRPr lang="zh-CN" sz="1300"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620265">
                <a:tc>
                  <a:txBody>
                    <a:bodyPr/>
                    <a:lstStyle/>
                    <a:p>
                      <a:pPr algn="just">
                        <a:spcAft>
                          <a:spcPts val="0"/>
                        </a:spcAft>
                      </a:pPr>
                      <a:r>
                        <a:rPr lang="zh-CN" sz="1300" kern="100">
                          <a:effectLst/>
                        </a:rPr>
                        <a:t>异常事件流</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300" kern="100" dirty="0">
                          <a:effectLst/>
                        </a:rPr>
                        <a:t>1</a:t>
                      </a:r>
                      <a:r>
                        <a:rPr lang="zh-CN" sz="1300" kern="100" dirty="0">
                          <a:effectLst/>
                        </a:rPr>
                        <a:t>、课程介绍内容不能为空</a:t>
                      </a:r>
                    </a:p>
                    <a:p>
                      <a:pPr algn="just">
                        <a:spcAft>
                          <a:spcPts val="0"/>
                        </a:spcAft>
                      </a:pPr>
                      <a:r>
                        <a:rPr lang="zh-CN" sz="1300" kern="100" dirty="0">
                          <a:effectLst/>
                        </a:rPr>
                        <a:t>系统提示内容不能为空</a:t>
                      </a:r>
                    </a:p>
                    <a:p>
                      <a:pPr algn="just">
                        <a:spcAft>
                          <a:spcPts val="0"/>
                        </a:spcAft>
                      </a:pPr>
                      <a:r>
                        <a:rPr lang="en-US" sz="1300" kern="100" dirty="0">
                          <a:effectLst/>
                        </a:rPr>
                        <a:t> </a:t>
                      </a:r>
                      <a:endParaRPr lang="zh-CN" sz="1300"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261610">
                <a:tc>
                  <a:txBody>
                    <a:bodyPr/>
                    <a:lstStyle/>
                    <a:p>
                      <a:pPr algn="just">
                        <a:spcAft>
                          <a:spcPts val="0"/>
                        </a:spcAft>
                      </a:pPr>
                      <a:r>
                        <a:rPr lang="zh-CN" sz="1300" kern="100">
                          <a:effectLst/>
                        </a:rPr>
                        <a:t>输入</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kern="100">
                          <a:effectLst/>
                        </a:rPr>
                        <a:t>进入“我的课程”页面，选择课程，点击课程介绍，点击编辑</a:t>
                      </a:r>
                      <a:endParaRPr lang="zh-CN" sz="1300"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261610">
                <a:tc>
                  <a:txBody>
                    <a:bodyPr/>
                    <a:lstStyle/>
                    <a:p>
                      <a:pPr algn="just">
                        <a:spcAft>
                          <a:spcPts val="0"/>
                        </a:spcAft>
                      </a:pPr>
                      <a:r>
                        <a:rPr lang="zh-CN" sz="1300" kern="100">
                          <a:effectLst/>
                        </a:rPr>
                        <a:t>输出</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kern="100">
                          <a:effectLst/>
                        </a:rPr>
                        <a:t>若内容不为空，编辑成功；若内容为空，则系统提示“内容不为空” </a:t>
                      </a:r>
                      <a:endParaRPr lang="zh-CN" sz="1300"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261610">
                <a:tc>
                  <a:txBody>
                    <a:bodyPr/>
                    <a:lstStyle/>
                    <a:p>
                      <a:pPr algn="just">
                        <a:spcAft>
                          <a:spcPts val="0"/>
                        </a:spcAft>
                      </a:pPr>
                      <a:r>
                        <a:rPr lang="zh-CN" sz="1300" kern="100">
                          <a:effectLst/>
                        </a:rPr>
                        <a:t>优先级</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300" kern="100" dirty="0">
                          <a:effectLst/>
                          <a:latin typeface="Times New Roman" panose="02020603050405020304" pitchFamily="18" charset="0"/>
                          <a:ea typeface="宋体" panose="02010600030101010101" pitchFamily="2" charset="-122"/>
                        </a:rPr>
                        <a:t>0.329</a:t>
                      </a:r>
                      <a:endParaRPr lang="zh-CN" sz="1300"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261610">
                <a:tc>
                  <a:txBody>
                    <a:bodyPr/>
                    <a:lstStyle/>
                    <a:p>
                      <a:pPr algn="just">
                        <a:spcAft>
                          <a:spcPts val="0"/>
                        </a:spcAft>
                      </a:pPr>
                      <a:r>
                        <a:rPr lang="zh-CN" sz="1300" kern="100">
                          <a:effectLst/>
                        </a:rPr>
                        <a:t>使用频率</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kern="100">
                          <a:effectLst/>
                        </a:rPr>
                        <a:t>低</a:t>
                      </a:r>
                      <a:endParaRPr lang="zh-CN" sz="1300"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261610">
                <a:tc>
                  <a:txBody>
                    <a:bodyPr/>
                    <a:lstStyle/>
                    <a:p>
                      <a:pPr algn="just">
                        <a:spcAft>
                          <a:spcPts val="0"/>
                        </a:spcAft>
                      </a:pPr>
                      <a:r>
                        <a:rPr lang="zh-CN" sz="1300" kern="100">
                          <a:effectLst/>
                        </a:rPr>
                        <a:t>注释</a:t>
                      </a:r>
                      <a:endParaRPr lang="zh-CN" sz="1300"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kern="100" dirty="0">
                          <a:effectLst/>
                        </a:rPr>
                        <a:t>无</a:t>
                      </a:r>
                      <a:endParaRPr lang="zh-CN" sz="1300"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2424041" y="1133831"/>
            <a:ext cx="9644134" cy="5724169"/>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255" y="1133830"/>
            <a:ext cx="9196396" cy="5171719"/>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5" name="表格 4">
            <a:extLst>
              <a:ext uri="{FF2B5EF4-FFF2-40B4-BE49-F238E27FC236}">
                <a16:creationId xmlns:a16="http://schemas.microsoft.com/office/drawing/2014/main" id="{DDF3C457-8BF8-4609-A7E1-84B99BA12FA8}"/>
              </a:ext>
            </a:extLst>
          </p:cNvPr>
          <p:cNvGraphicFramePr>
            <a:graphicFrameLocks noGrp="1"/>
          </p:cNvGraphicFramePr>
          <p:nvPr>
            <p:extLst>
              <p:ext uri="{D42A27DB-BD31-4B8C-83A1-F6EECF244321}">
                <p14:modId xmlns:p14="http://schemas.microsoft.com/office/powerpoint/2010/main" val="3021986591"/>
              </p:ext>
            </p:extLst>
          </p:nvPr>
        </p:nvGraphicFramePr>
        <p:xfrm>
          <a:off x="0" y="1227028"/>
          <a:ext cx="12192000" cy="5564294"/>
        </p:xfrm>
        <a:graphic>
          <a:graphicData uri="http://schemas.openxmlformats.org/drawingml/2006/table">
            <a:tbl>
              <a:tblPr>
                <a:tableStyleId>{5C22544A-7EE6-4342-B048-85BDC9FD1C3A}</a:tableStyleId>
              </a:tblPr>
              <a:tblGrid>
                <a:gridCol w="1852913">
                  <a:extLst>
                    <a:ext uri="{9D8B030D-6E8A-4147-A177-3AD203B41FA5}">
                      <a16:colId xmlns:a16="http://schemas.microsoft.com/office/drawing/2014/main" val="3067079358"/>
                    </a:ext>
                  </a:extLst>
                </a:gridCol>
                <a:gridCol w="3394469">
                  <a:extLst>
                    <a:ext uri="{9D8B030D-6E8A-4147-A177-3AD203B41FA5}">
                      <a16:colId xmlns:a16="http://schemas.microsoft.com/office/drawing/2014/main" val="694417879"/>
                    </a:ext>
                  </a:extLst>
                </a:gridCol>
                <a:gridCol w="3550150">
                  <a:extLst>
                    <a:ext uri="{9D8B030D-6E8A-4147-A177-3AD203B41FA5}">
                      <a16:colId xmlns:a16="http://schemas.microsoft.com/office/drawing/2014/main" val="3257724458"/>
                    </a:ext>
                  </a:extLst>
                </a:gridCol>
                <a:gridCol w="2005328">
                  <a:extLst>
                    <a:ext uri="{9D8B030D-6E8A-4147-A177-3AD203B41FA5}">
                      <a16:colId xmlns:a16="http://schemas.microsoft.com/office/drawing/2014/main" val="2830533044"/>
                    </a:ext>
                  </a:extLst>
                </a:gridCol>
                <a:gridCol w="1389140">
                  <a:extLst>
                    <a:ext uri="{9D8B030D-6E8A-4147-A177-3AD203B41FA5}">
                      <a16:colId xmlns:a16="http://schemas.microsoft.com/office/drawing/2014/main" val="2241572961"/>
                    </a:ext>
                  </a:extLst>
                </a:gridCol>
              </a:tblGrid>
              <a:tr h="328855">
                <a:tc>
                  <a:txBody>
                    <a:bodyPr/>
                    <a:lstStyle/>
                    <a:p>
                      <a:pPr algn="l">
                        <a:spcAft>
                          <a:spcPts val="0"/>
                        </a:spcAft>
                      </a:pPr>
                      <a:r>
                        <a:rPr lang="zh-CN" sz="2000" b="1" kern="0">
                          <a:solidFill>
                            <a:schemeClr val="tx1"/>
                          </a:solidFill>
                          <a:effectLst/>
                        </a:rPr>
                        <a:t>数据元素</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描述</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数据构成或者数据类型</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数据长度</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数据取值</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05113022"/>
                  </a:ext>
                </a:extLst>
              </a:tr>
              <a:tr h="328855">
                <a:tc>
                  <a:txBody>
                    <a:bodyPr/>
                    <a:lstStyle/>
                    <a:p>
                      <a:pPr algn="l">
                        <a:spcAft>
                          <a:spcPts val="0"/>
                        </a:spcAft>
                      </a:pPr>
                      <a:r>
                        <a:rPr lang="zh-CN" sz="2000" b="1" kern="0" dirty="0">
                          <a:solidFill>
                            <a:schemeClr val="tx1"/>
                          </a:solidFill>
                          <a:effectLst/>
                        </a:rPr>
                        <a:t>姓名</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2981336327"/>
                  </a:ext>
                </a:extLst>
              </a:tr>
              <a:tr h="328855">
                <a:tc>
                  <a:txBody>
                    <a:bodyPr/>
                    <a:lstStyle/>
                    <a:p>
                      <a:pPr algn="l">
                        <a:spcAft>
                          <a:spcPts val="0"/>
                        </a:spcAft>
                      </a:pPr>
                      <a:r>
                        <a:rPr lang="zh-CN" sz="2000" b="1" kern="0" dirty="0">
                          <a:solidFill>
                            <a:schemeClr val="tx1"/>
                          </a:solidFill>
                          <a:effectLst/>
                        </a:rPr>
                        <a:t>密码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用户登录所必须填写的</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{6,16}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131305904"/>
                  </a:ext>
                </a:extLst>
              </a:tr>
              <a:tr h="657712">
                <a:tc>
                  <a:txBody>
                    <a:bodyPr/>
                    <a:lstStyle/>
                    <a:p>
                      <a:pPr algn="l">
                        <a:spcAft>
                          <a:spcPts val="0"/>
                        </a:spcAft>
                      </a:pPr>
                      <a:r>
                        <a:rPr lang="zh-CN" sz="2000" b="1" kern="0">
                          <a:solidFill>
                            <a:schemeClr val="tx1"/>
                          </a:solidFill>
                          <a:effectLst/>
                        </a:rPr>
                        <a:t>预置问题</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259426122"/>
                  </a:ext>
                </a:extLst>
              </a:tr>
              <a:tr h="657712">
                <a:tc>
                  <a:txBody>
                    <a:bodyPr/>
                    <a:lstStyle/>
                    <a:p>
                      <a:pPr algn="l">
                        <a:spcAft>
                          <a:spcPts val="0"/>
                        </a:spcAft>
                      </a:pPr>
                      <a:r>
                        <a:rPr lang="zh-CN" sz="2000" b="1" kern="0">
                          <a:solidFill>
                            <a:schemeClr val="tx1"/>
                          </a:solidFill>
                          <a:effectLst/>
                        </a:rPr>
                        <a:t>问题答案</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预置问题的答案，用户注册时必须填写，用于找回密码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69321177"/>
                  </a:ext>
                </a:extLst>
              </a:tr>
              <a:tr h="657712">
                <a:tc>
                  <a:txBody>
                    <a:bodyPr/>
                    <a:lstStyle/>
                    <a:p>
                      <a:pPr algn="l">
                        <a:spcAft>
                          <a:spcPts val="0"/>
                        </a:spcAft>
                      </a:pPr>
                      <a:r>
                        <a:rPr lang="zh-CN" sz="2000" b="1" kern="0">
                          <a:solidFill>
                            <a:schemeClr val="tx1"/>
                          </a:solidFill>
                          <a:effectLst/>
                        </a:rPr>
                        <a:t>身份证号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教师和学生用户以及游客的实名制的标识之一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93892068"/>
                  </a:ext>
                </a:extLst>
              </a:tr>
              <a:tr h="320106">
                <a:tc>
                  <a:txBody>
                    <a:bodyPr/>
                    <a:lstStyle/>
                    <a:p>
                      <a:pPr algn="l">
                        <a:spcAft>
                          <a:spcPts val="0"/>
                        </a:spcAft>
                      </a:pPr>
                      <a:r>
                        <a:rPr lang="zh-CN" sz="2000" b="1" kern="0">
                          <a:solidFill>
                            <a:schemeClr val="tx1"/>
                          </a:solidFill>
                          <a:effectLst/>
                        </a:rPr>
                        <a:t>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手机号码</a:t>
                      </a:r>
                      <a:r>
                        <a:rPr lang="en-US" sz="2000" b="1" kern="0">
                          <a:solidFill>
                            <a:schemeClr val="tx1"/>
                          </a:solidFill>
                          <a:effectLst/>
                        </a:rPr>
                        <a:t>+[</a:t>
                      </a:r>
                      <a:r>
                        <a:rPr lang="zh-CN" sz="2000" b="1" kern="0">
                          <a:solidFill>
                            <a:schemeClr val="tx1"/>
                          </a:solidFill>
                          <a:effectLst/>
                        </a:rPr>
                        <a:t>邮箱</a:t>
                      </a: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24713824"/>
                  </a:ext>
                </a:extLst>
              </a:tr>
              <a:tr h="640212">
                <a:tc>
                  <a:txBody>
                    <a:bodyPr/>
                    <a:lstStyle/>
                    <a:p>
                      <a:pPr algn="l">
                        <a:spcAft>
                          <a:spcPts val="0"/>
                        </a:spcAft>
                      </a:pPr>
                      <a:r>
                        <a:rPr lang="zh-CN" sz="2000" b="1" kern="0" dirty="0">
                          <a:solidFill>
                            <a:schemeClr val="tx1"/>
                          </a:solidFill>
                          <a:effectLst/>
                        </a:rPr>
                        <a:t>手机号码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r>
                        <a:rPr lang="zh-CN" altLang="en-US" sz="2000" b="1" kern="0" dirty="0">
                          <a:solidFill>
                            <a:schemeClr val="tx1"/>
                          </a:solidFill>
                          <a:effectLst/>
                        </a:rPr>
                        <a:t>，</a:t>
                      </a:r>
                      <a:r>
                        <a:rPr lang="zh-CN" sz="2000" b="1" kern="0" dirty="0">
                          <a:solidFill>
                            <a:schemeClr val="tx1"/>
                          </a:solidFill>
                          <a:effectLst/>
                        </a:rPr>
                        <a:t>注册时用于接收短信验证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int</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40</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823737720"/>
                  </a:ext>
                </a:extLst>
              </a:tr>
              <a:tr h="328855">
                <a:tc>
                  <a:txBody>
                    <a:bodyPr/>
                    <a:lstStyle/>
                    <a:p>
                      <a:pPr algn="l">
                        <a:spcAft>
                          <a:spcPts val="0"/>
                        </a:spcAft>
                      </a:pPr>
                      <a:r>
                        <a:rPr lang="zh-CN" sz="2000" b="1" kern="0">
                          <a:solidFill>
                            <a:schemeClr val="tx1"/>
                          </a:solidFill>
                          <a:effectLst/>
                        </a:rPr>
                        <a:t>邮箱</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11447526"/>
                  </a:ext>
                </a:extLst>
              </a:tr>
              <a:tr h="328855">
                <a:tc>
                  <a:txBody>
                    <a:bodyPr/>
                    <a:lstStyle/>
                    <a:p>
                      <a:pPr algn="l">
                        <a:spcAft>
                          <a:spcPts val="0"/>
                        </a:spcAft>
                      </a:pPr>
                      <a:r>
                        <a:rPr lang="zh-CN" sz="2000" b="1" kern="0">
                          <a:solidFill>
                            <a:schemeClr val="tx1"/>
                          </a:solidFill>
                          <a:effectLst/>
                        </a:rPr>
                        <a:t>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863688742"/>
                  </a:ext>
                </a:extLst>
              </a:tr>
              <a:tr h="328855">
                <a:tc>
                  <a:txBody>
                    <a:bodyPr/>
                    <a:lstStyle/>
                    <a:p>
                      <a:pPr algn="l">
                        <a:spcAft>
                          <a:spcPts val="0"/>
                        </a:spcAft>
                      </a:pPr>
                      <a:r>
                        <a:rPr lang="zh-CN" sz="2000" b="1" kern="0">
                          <a:solidFill>
                            <a:schemeClr val="tx1"/>
                          </a:solidFill>
                          <a:effectLst/>
                        </a:rPr>
                        <a:t>已开课程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教师用户开设的课程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62118535"/>
                  </a:ext>
                </a:extLst>
              </a:tr>
              <a:tr h="328855">
                <a:tc>
                  <a:txBody>
                    <a:bodyPr/>
                    <a:lstStyle/>
                    <a:p>
                      <a:pPr algn="l">
                        <a:spcAft>
                          <a:spcPts val="0"/>
                        </a:spcAft>
                      </a:pPr>
                      <a:r>
                        <a:rPr lang="zh-CN" sz="2000" b="1" kern="0">
                          <a:solidFill>
                            <a:schemeClr val="tx1"/>
                          </a:solidFill>
                          <a:effectLst/>
                        </a:rPr>
                        <a:t>加入课程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用户加入的课程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53281579"/>
                  </a:ext>
                </a:extLst>
              </a:tr>
              <a:tr h="328855">
                <a:tc>
                  <a:txBody>
                    <a:bodyPr/>
                    <a:lstStyle/>
                    <a:p>
                      <a:pPr algn="l">
                        <a:spcAft>
                          <a:spcPts val="0"/>
                        </a:spcAft>
                      </a:pPr>
                      <a:r>
                        <a:rPr lang="zh-CN" sz="2000" b="1" kern="0">
                          <a:solidFill>
                            <a:schemeClr val="tx1"/>
                          </a:solidFill>
                          <a:effectLst/>
                        </a:rPr>
                        <a:t>账号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游客的身份标识</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12</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{5,12}</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51254814"/>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4" y="1148345"/>
            <a:ext cx="9583499" cy="526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442890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a:p>
            <a:pPr>
              <a:lnSpc>
                <a:spcPct val="150000"/>
              </a:lnSpc>
            </a:pPr>
            <a:endParaRPr lang="zh-CN" altLang="zh-CN" sz="4000" b="1" dirty="0"/>
          </a:p>
        </p:txBody>
      </p:sp>
    </p:spTree>
    <p:extLst>
      <p:ext uri="{BB962C8B-B14F-4D97-AF65-F5344CB8AC3E}">
        <p14:creationId xmlns:p14="http://schemas.microsoft.com/office/powerpoint/2010/main" val="2597223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学生用户和教师用户表示理解，同意在移动端删节这部分功能。</a:t>
            </a:r>
          </a:p>
        </p:txBody>
      </p:sp>
    </p:spTree>
    <p:extLst>
      <p:ext uri="{BB962C8B-B14F-4D97-AF65-F5344CB8AC3E}">
        <p14:creationId xmlns:p14="http://schemas.microsoft.com/office/powerpoint/2010/main" val="1779559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2412169525"/>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a:effectLst/>
                        </a:rPr>
                        <a:t>杨枨（教师代表）、陈尚辉（管理员代表）、沈启航（开发者代表）、王飞钢</a:t>
                      </a:r>
                      <a:r>
                        <a:rPr lang="en-US" sz="2000" kern="100">
                          <a:effectLst/>
                        </a:rPr>
                        <a:t>(</a:t>
                      </a:r>
                      <a:r>
                        <a:rPr lang="zh-CN" sz="2000" kern="100">
                          <a:effectLst/>
                        </a:rPr>
                        <a:t>学生代表</a:t>
                      </a:r>
                      <a:r>
                        <a:rPr lang="en-US" sz="2000" kern="100">
                          <a:effectLst/>
                        </a:rPr>
                        <a:t>)</a:t>
                      </a:r>
                      <a:r>
                        <a:rPr lang="zh-CN" sz="2000" kern="100">
                          <a:effectLst/>
                        </a:rPr>
                        <a:t>、黄浩峰、夏昌灏、吴荣欣、叶忠杰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4241595009"/>
              </p:ext>
            </p:extLst>
          </p:nvPr>
        </p:nvGraphicFramePr>
        <p:xfrm>
          <a:off x="3361266" y="115146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a:effectLst/>
                        </a:rPr>
                        <a:t>主 持 人</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记录人</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a:effectLst/>
                        </a:rPr>
                        <a:t>杨枨（教师代表）、陈尚辉（管理员代表）、沈启航（开发者代表）、王飞钢</a:t>
                      </a:r>
                      <a:r>
                        <a:rPr lang="en-US" sz="1400" kern="100">
                          <a:effectLst/>
                        </a:rPr>
                        <a:t>(</a:t>
                      </a:r>
                      <a:r>
                        <a:rPr lang="zh-CN" sz="1400" kern="100">
                          <a:effectLst/>
                        </a:rPr>
                        <a:t>学生代表</a:t>
                      </a:r>
                      <a:r>
                        <a:rPr lang="en-US" sz="1400" kern="100">
                          <a:effectLst/>
                        </a:rPr>
                        <a:t>)</a:t>
                      </a:r>
                      <a:r>
                        <a:rPr lang="zh-CN" sz="1400" kern="100">
                          <a:effectLst/>
                        </a:rPr>
                        <a:t>、胡锦波（游客代表）、黄浩峰、夏昌灏、吴荣欣、叶忠杰</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464742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系统将提供这么一个</a:t>
            </a:r>
            <a:r>
              <a:rPr lang="zh-CN" altLang="zh-CN" sz="2800" b="1" dirty="0">
                <a:solidFill>
                  <a:srgbClr val="FF0000"/>
                </a:solidFill>
              </a:rPr>
              <a:t>垂直的交流社区</a:t>
            </a:r>
            <a:r>
              <a:rPr lang="zh-CN" altLang="zh-CN" sz="2800" b="1" dirty="0"/>
              <a:t>。为教师和同学服务，也为项目管理，需求工程，统一建模等软件工程化课程的教学方法提供试验基地。</a:t>
            </a:r>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
        <p:nvSpPr>
          <p:cNvPr id="4" name="矩形 3">
            <a:extLst>
              <a:ext uri="{FF2B5EF4-FFF2-40B4-BE49-F238E27FC236}">
                <a16:creationId xmlns:a16="http://schemas.microsoft.com/office/drawing/2014/main" id="{E1B5C0DD-619E-4780-A723-0FFDC7087EF2}"/>
              </a:ext>
            </a:extLst>
          </p:cNvPr>
          <p:cNvSpPr/>
          <p:nvPr/>
        </p:nvSpPr>
        <p:spPr>
          <a:xfrm>
            <a:off x="1174257" y="1308171"/>
            <a:ext cx="10903443" cy="5262979"/>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相对风险、相对成本</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2297412940"/>
              </p:ext>
            </p:extLst>
          </p:nvPr>
        </p:nvGraphicFramePr>
        <p:xfrm>
          <a:off x="2696065" y="1112362"/>
          <a:ext cx="4205424" cy="4608576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查看教师详情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68314206"/>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上传课程资料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04734334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04136472"/>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9064613"/>
                  </a:ext>
                </a:extLst>
              </a:tr>
              <a:tr h="1398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进入正在进行的答疑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256810809"/>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下载历史答疑记录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98485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14336529"/>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30250475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查看个人中心</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84886926"/>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72686201"/>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下载帖子附件</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887770546"/>
                  </a:ext>
                </a:extLst>
              </a:tr>
              <a:tr h="81284">
                <a:tc>
                  <a:txBody>
                    <a:bodyPr/>
                    <a:lstStyle/>
                    <a:p>
                      <a:pPr algn="ctr">
                        <a:spcAft>
                          <a:spcPts val="0"/>
                        </a:spcAft>
                      </a:pPr>
                      <a:r>
                        <a:rPr lang="zh-CN" sz="1600" kern="0">
                          <a:effectLst/>
                        </a:rPr>
                        <a:t>教师用户</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登录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39001133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修改个人资料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80863400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下载帖子图片</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9956769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165946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97954830"/>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86244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编辑课程介绍</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62270831"/>
                  </a:ext>
                </a:extLst>
              </a:tr>
              <a:tr h="1398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98273406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36653603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评论帖子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3499493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置顶帖子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022549259"/>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加精帖子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44278904"/>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90739878"/>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立即结束当前答疑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648340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3858464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查看教授课程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22088789"/>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97098798"/>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全站搜索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3821723"/>
                  </a:ext>
                </a:extLst>
              </a:tr>
              <a:tr h="17212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65491841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点赞帖子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80011379"/>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提前开始在线答疑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897333348"/>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暂时离开答疑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06126319"/>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延长在线答疑时间</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71636193"/>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008470709"/>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关注教师博主</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9220808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07048909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修改博客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62272510"/>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0.026</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0.295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05578822"/>
                  </a:ext>
                </a:extLst>
              </a:tr>
              <a:tr h="1398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0.026</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0.295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22140867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0.295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946504085"/>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查看新粉丝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0.277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394989036"/>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查看总粉丝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82229119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4689359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0.260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214555378"/>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1174585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29310302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068912951"/>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09673358"/>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03749259"/>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0.243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59540504"/>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3848076740"/>
              </p:ext>
            </p:extLst>
          </p:nvPr>
        </p:nvGraphicFramePr>
        <p:xfrm>
          <a:off x="7110919" y="1112362"/>
          <a:ext cx="4922198" cy="3194304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修改个人资料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4614394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3219481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9364844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0.026</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98652794"/>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编辑课程介绍</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148512984"/>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上传课程资料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865897071"/>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437591884"/>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10730808"/>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915133813"/>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点赞帖子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98017297"/>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置顶帖子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40237673"/>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加精帖子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925085"/>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080768503"/>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75048144"/>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立即结束当前答疑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6239755"/>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下载历史答疑记录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9236543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830152849"/>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登录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167519666"/>
                  </a:ext>
                </a:extLst>
              </a:tr>
              <a:tr h="95968">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全站搜索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266717159"/>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查看个人中心</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199029187"/>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查看总粉丝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00986844"/>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6301784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4678266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2040071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下载帖子图片</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259331242"/>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评论帖子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27761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开设新课程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04188650"/>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进入正在进行的答疑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67461474"/>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延长在线答疑时间</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0.337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4929291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关注教师博主</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246331168"/>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085690827"/>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331520837"/>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56443694"/>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3779025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暂时离开答疑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397296095"/>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30059508"/>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183873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查看新粉丝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89819632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187593992"/>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653613719"/>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提前开始在线答疑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2571217"/>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83840416"/>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272207869"/>
                  </a:ext>
                </a:extLst>
              </a:tr>
              <a:tr h="103966">
                <a:tc>
                  <a:txBody>
                    <a:bodyPr/>
                    <a:lstStyle/>
                    <a:p>
                      <a:pPr algn="ctr">
                        <a:spcAft>
                          <a:spcPts val="0"/>
                        </a:spcAft>
                      </a:pPr>
                      <a:r>
                        <a:rPr lang="zh-CN" sz="1600" kern="0">
                          <a:effectLst/>
                        </a:rPr>
                        <a:t>教师用户</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88198757"/>
                  </a:ext>
                </a:extLst>
              </a:tr>
              <a:tr h="191937">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30147930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修改博客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44766969"/>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查看教师详情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0.241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23000802"/>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0.241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21883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查看教授课程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0.241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157438885"/>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1334130797"/>
              </p:ext>
            </p:extLst>
          </p:nvPr>
        </p:nvGraphicFramePr>
        <p:xfrm>
          <a:off x="3742441" y="1253764"/>
          <a:ext cx="6589337" cy="35948252"/>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9</a:t>
                      </a:r>
                      <a:r>
                        <a:rPr lang="zh-CN" sz="1600" kern="100">
                          <a:effectLst/>
                        </a:rPr>
                        <a:t>重置密码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050773899"/>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10</a:t>
                      </a:r>
                      <a:r>
                        <a:rPr lang="zh-CN" sz="1600" kern="100">
                          <a:effectLst/>
                        </a:rPr>
                        <a:t>浏览课程恢复页面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0.0193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0.366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382662868"/>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11</a:t>
                      </a:r>
                      <a:r>
                        <a:rPr lang="zh-CN" sz="1600" kern="100">
                          <a:effectLst/>
                        </a:rPr>
                        <a:t>恢复已删除课程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31803706"/>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12</a:t>
                      </a:r>
                      <a:r>
                        <a:rPr lang="zh-CN" sz="1600" kern="100">
                          <a:effectLst/>
                        </a:rPr>
                        <a:t>浏览课程删除页面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865925135"/>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13</a:t>
                      </a:r>
                      <a:r>
                        <a:rPr lang="zh-CN" sz="1600" kern="100">
                          <a:effectLst/>
                        </a:rPr>
                        <a:t>删除已有课程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8952680"/>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14</a:t>
                      </a:r>
                      <a:r>
                        <a:rPr lang="zh-CN" sz="1600" kern="100">
                          <a:effectLst/>
                        </a:rPr>
                        <a:t>浏览课程内容页面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0.0308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0.585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5275601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15</a:t>
                      </a:r>
                      <a:r>
                        <a:rPr lang="zh-CN" sz="1600" kern="100">
                          <a:effectLst/>
                        </a:rPr>
                        <a:t>浏览推荐课程页面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181143980"/>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r>
                        <a:rPr lang="zh-CN" sz="1600" kern="100">
                          <a:effectLst/>
                        </a:rPr>
                        <a:t>设置推荐课程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33531583"/>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r>
                        <a:rPr lang="zh-CN" sz="1600" kern="100">
                          <a:effectLst/>
                        </a:rPr>
                        <a:t>浏览推荐教师页面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5040832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18</a:t>
                      </a:r>
                      <a:r>
                        <a:rPr lang="zh-CN" sz="1600" kern="100">
                          <a:effectLst/>
                        </a:rPr>
                        <a:t>设置推荐教师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58515192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r>
                        <a:rPr lang="zh-CN" sz="1600" kern="100">
                          <a:effectLst/>
                        </a:rPr>
                        <a:t>浏览推荐帖子页面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72676399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r>
                        <a:rPr lang="zh-CN" sz="1600" kern="100">
                          <a:effectLst/>
                        </a:rPr>
                        <a:t>设置推荐帖子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10717484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r>
                        <a:rPr lang="zh-CN" sz="1600" kern="100">
                          <a:effectLst/>
                        </a:rPr>
                        <a:t>浏览公告管理页面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580446027"/>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r>
                        <a:rPr lang="zh-CN" sz="1600" kern="100">
                          <a:effectLst/>
                        </a:rPr>
                        <a:t>修改公告管理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89901275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r>
                        <a:rPr lang="zh-CN" sz="1600" kern="100">
                          <a:effectLst/>
                        </a:rPr>
                        <a:t>浏览版权页管理页面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93950758"/>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24</a:t>
                      </a:r>
                      <a:r>
                        <a:rPr lang="zh-CN" sz="1600" kern="100">
                          <a:effectLst/>
                        </a:rPr>
                        <a:t>修改版权页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92897030"/>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25</a:t>
                      </a:r>
                      <a:r>
                        <a:rPr lang="zh-CN" sz="1600" kern="100">
                          <a:effectLst/>
                        </a:rPr>
                        <a:t>浏览板块管理页面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08171763"/>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26</a:t>
                      </a:r>
                      <a:r>
                        <a:rPr lang="zh-CN" sz="1600" kern="100">
                          <a:effectLst/>
                        </a:rPr>
                        <a:t>删除版块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176778903"/>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27</a:t>
                      </a:r>
                      <a:r>
                        <a:rPr lang="zh-CN" sz="1600" kern="100">
                          <a:effectLst/>
                        </a:rPr>
                        <a:t>浏览帖子管理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023617831"/>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28</a:t>
                      </a:r>
                      <a:r>
                        <a:rPr lang="zh-CN" sz="1600" kern="100">
                          <a:effectLst/>
                        </a:rPr>
                        <a:t>删除帖子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57764221"/>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29</a:t>
                      </a:r>
                      <a:r>
                        <a:rPr lang="zh-CN" sz="1600" kern="100">
                          <a:effectLst/>
                        </a:rPr>
                        <a:t>置顶帖子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19703570"/>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30</a:t>
                      </a:r>
                      <a:r>
                        <a:rPr lang="zh-CN" sz="1600" kern="100">
                          <a:effectLst/>
                        </a:rPr>
                        <a:t>加精帖子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613482797"/>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31</a:t>
                      </a:r>
                      <a:r>
                        <a:rPr lang="zh-CN" sz="1600" kern="100">
                          <a:effectLst/>
                        </a:rPr>
                        <a:t>取消置顶帖子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00240322"/>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32</a:t>
                      </a:r>
                      <a:r>
                        <a:rPr lang="zh-CN" sz="1600" kern="100">
                          <a:effectLst/>
                        </a:rPr>
                        <a:t>取消加精帖子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95320566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33</a:t>
                      </a:r>
                      <a:r>
                        <a:rPr lang="zh-CN" sz="1600" kern="100">
                          <a:effectLst/>
                        </a:rPr>
                        <a:t>搜索已审核用户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0.610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08595177"/>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34</a:t>
                      </a:r>
                      <a:r>
                        <a:rPr lang="zh-CN" sz="1600" kern="100">
                          <a:effectLst/>
                        </a:rPr>
                        <a:t>搜索未审核用户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0.610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89758126"/>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35</a:t>
                      </a:r>
                      <a:r>
                        <a:rPr lang="zh-CN" sz="1600" kern="100">
                          <a:effectLst/>
                        </a:rPr>
                        <a:t>搜索已有课程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1806749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36</a:t>
                      </a:r>
                      <a:r>
                        <a:rPr lang="zh-CN" sz="1600" kern="100">
                          <a:effectLst/>
                        </a:rPr>
                        <a:t>搜索已删除课程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734570185"/>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37</a:t>
                      </a:r>
                      <a:r>
                        <a:rPr lang="zh-CN" sz="1600" kern="100">
                          <a:effectLst/>
                        </a:rPr>
                        <a:t>搜索论坛板块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607284962"/>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38</a:t>
                      </a:r>
                      <a:r>
                        <a:rPr lang="zh-CN" sz="1600" kern="100">
                          <a:effectLst/>
                        </a:rPr>
                        <a:t>搜索帖子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0.0308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0.585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975674886"/>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1339362581"/>
              </p:ext>
            </p:extLst>
          </p:nvPr>
        </p:nvGraphicFramePr>
        <p:xfrm>
          <a:off x="2587555" y="1108954"/>
          <a:ext cx="4124532" cy="70432948"/>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650385451"/>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22274791"/>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889532141"/>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574271149"/>
                  </a:ext>
                </a:extLst>
              </a:tr>
              <a:tr h="2194009">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16</a:t>
                      </a:r>
                      <a:r>
                        <a:rPr lang="zh-CN" sz="1600" kern="100">
                          <a:effectLst/>
                        </a:rPr>
                        <a:t>查看我的帖子动态</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87882123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17</a:t>
                      </a:r>
                      <a:r>
                        <a:rPr lang="zh-CN" sz="1600" kern="100">
                          <a:effectLst/>
                        </a:rPr>
                        <a:t>回复帖子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72770727"/>
                  </a:ext>
                </a:extLst>
              </a:tr>
              <a:tr h="1950231">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35</a:t>
                      </a:r>
                      <a:r>
                        <a:rPr lang="zh-CN" sz="1600" kern="100">
                          <a:effectLst/>
                        </a:rPr>
                        <a:t>答疑中上传附件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dirty="0">
                          <a:effectLst/>
                        </a:rPr>
                        <a:t>0.04</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646839566"/>
                  </a:ext>
                </a:extLst>
              </a:tr>
              <a:tr h="1950231">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36</a:t>
                      </a:r>
                      <a:r>
                        <a:rPr lang="zh-CN" sz="1600" kern="100">
                          <a:effectLst/>
                        </a:rPr>
                        <a:t>答疑中下载附件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47581002"/>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42</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481121991"/>
                  </a:ext>
                </a:extLst>
              </a:tr>
              <a:tr h="2681568">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a:t>
                      </a:r>
                      <a:r>
                        <a:rPr lang="zh-CN" sz="1600" kern="100">
                          <a:effectLst/>
                        </a:rPr>
                        <a:t>学生查看教师教学心得</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136299144"/>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9</a:t>
                      </a:r>
                      <a:r>
                        <a:rPr lang="zh-CN" sz="1600" kern="100">
                          <a:effectLst/>
                        </a:rPr>
                        <a:t>浏览主页</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53701801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15</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117992329"/>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23</a:t>
                      </a:r>
                      <a:r>
                        <a:rPr lang="zh-CN" sz="1600" kern="100">
                          <a:effectLst/>
                        </a:rPr>
                        <a:t>重置密码</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35433118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39</a:t>
                      </a:r>
                      <a:r>
                        <a:rPr lang="zh-CN" sz="1600" kern="100">
                          <a:effectLst/>
                        </a:rPr>
                        <a:t>课程交流</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39628685"/>
                  </a:ext>
                </a:extLst>
              </a:tr>
              <a:tr h="1950231">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43</a:t>
                      </a:r>
                      <a:r>
                        <a:rPr lang="zh-CN" sz="1600" kern="100">
                          <a:effectLst/>
                        </a:rPr>
                        <a:t>帖子中上传附件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729936752"/>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44</a:t>
                      </a:r>
                      <a:r>
                        <a:rPr lang="zh-CN" sz="1600" kern="100">
                          <a:effectLst/>
                        </a:rPr>
                        <a:t>上传图片</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43580580"/>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983117427"/>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31</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590111535"/>
                  </a:ext>
                </a:extLst>
              </a:tr>
              <a:tr h="2681568">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5</a:t>
                      </a:r>
                      <a:r>
                        <a:rPr lang="zh-CN" sz="1600" kern="100">
                          <a:effectLst/>
                        </a:rPr>
                        <a:t>学生查看教师所授课程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74642065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13</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0.0206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89853793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14</a:t>
                      </a:r>
                      <a:r>
                        <a:rPr lang="zh-CN" sz="1600" kern="100">
                          <a:effectLst/>
                        </a:rPr>
                        <a:t>浏览板块</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925168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22</a:t>
                      </a:r>
                      <a:r>
                        <a:rPr lang="zh-CN" sz="1600" kern="100">
                          <a:effectLst/>
                        </a:rPr>
                        <a:t>我的账号</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53693503"/>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32</a:t>
                      </a:r>
                      <a:r>
                        <a:rPr lang="zh-CN" sz="1600" kern="100">
                          <a:effectLst/>
                        </a:rPr>
                        <a:t>下载课程资料</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52517598"/>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6</a:t>
                      </a:r>
                      <a:r>
                        <a:rPr lang="zh-CN" sz="1600" kern="100">
                          <a:effectLst/>
                        </a:rPr>
                        <a:t>学生关注教师</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783859639"/>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10</a:t>
                      </a:r>
                      <a:r>
                        <a:rPr lang="zh-CN" sz="1600" kern="100">
                          <a:effectLst/>
                        </a:rPr>
                        <a:t>查看论坛</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85896794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12</a:t>
                      </a:r>
                      <a:r>
                        <a:rPr lang="zh-CN" sz="1600" kern="100">
                          <a:effectLst/>
                        </a:rPr>
                        <a:t>上传附件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00181837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19</a:t>
                      </a:r>
                      <a:r>
                        <a:rPr lang="zh-CN" sz="1600" kern="100">
                          <a:effectLst/>
                        </a:rPr>
                        <a:t>收藏帖子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56667645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21</a:t>
                      </a:r>
                      <a:r>
                        <a:rPr lang="zh-CN" sz="1600" kern="100">
                          <a:effectLst/>
                        </a:rPr>
                        <a:t>个人中心</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898654954"/>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29</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0.0194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839655208"/>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33</a:t>
                      </a:r>
                      <a:r>
                        <a:rPr lang="zh-CN" sz="1600" kern="100">
                          <a:effectLst/>
                        </a:rPr>
                        <a:t>查看课程链接</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710676136"/>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a:t>
                      </a:r>
                      <a:r>
                        <a:rPr lang="zh-CN" sz="1600" kern="100">
                          <a:effectLst/>
                        </a:rPr>
                        <a:t>学生查看教师</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238836275"/>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8</a:t>
                      </a:r>
                      <a:r>
                        <a:rPr lang="zh-CN" sz="1600" kern="100">
                          <a:effectLst/>
                        </a:rPr>
                        <a:t>退出登录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169892980"/>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38</a:t>
                      </a:r>
                      <a:r>
                        <a:rPr lang="zh-CN" sz="1600" kern="100">
                          <a:effectLst/>
                        </a:rPr>
                        <a:t>下载历史答疑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563813305"/>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20</a:t>
                      </a:r>
                      <a:r>
                        <a:rPr lang="zh-CN" sz="1600" kern="100">
                          <a:effectLst/>
                        </a:rPr>
                        <a:t>点赞帖子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2557833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37</a:t>
                      </a:r>
                      <a:r>
                        <a:rPr lang="zh-CN" sz="1600" kern="100">
                          <a:effectLst/>
                        </a:rPr>
                        <a:t>退出答疑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34600023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27</a:t>
                      </a:r>
                      <a:r>
                        <a:rPr lang="zh-CN" sz="1600" kern="100">
                          <a:effectLst/>
                        </a:rPr>
                        <a:t>修改邮箱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0.0097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0.121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33829313"/>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24</a:t>
                      </a:r>
                      <a:r>
                        <a:rPr lang="zh-CN" sz="1600" kern="100">
                          <a:effectLst/>
                        </a:rPr>
                        <a:t>修改信息</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0674588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25</a:t>
                      </a:r>
                      <a:r>
                        <a:rPr lang="zh-CN" sz="1600" kern="100">
                          <a:effectLst/>
                        </a:rPr>
                        <a:t>修改电话</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4925768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002723436"/>
                  </a:ext>
                </a:extLst>
              </a:tr>
              <a:tr h="487882">
                <a:tc>
                  <a:txBody>
                    <a:bodyPr/>
                    <a:lstStyle/>
                    <a:p>
                      <a:pPr algn="l">
                        <a:spcAft>
                          <a:spcPts val="0"/>
                        </a:spcAft>
                      </a:pPr>
                      <a:r>
                        <a:rPr lang="en-US" sz="1600" kern="0">
                          <a:effectLst/>
                        </a:rPr>
                        <a:t> </a:t>
                      </a:r>
                      <a:endParaRPr lang="zh-CN" sz="1600" kern="100">
                        <a:effectLst/>
                      </a:endParaRPr>
                    </a:p>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891032652"/>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1823497567"/>
              </p:ext>
            </p:extLst>
          </p:nvPr>
        </p:nvGraphicFramePr>
        <p:xfrm>
          <a:off x="7042304" y="1108954"/>
          <a:ext cx="5068633" cy="2121408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16</a:t>
                      </a:r>
                      <a:r>
                        <a:rPr lang="zh-CN" sz="1600" kern="100">
                          <a:effectLst/>
                        </a:rPr>
                        <a:t>查看我的帖子动态</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2824853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17</a:t>
                      </a:r>
                      <a:r>
                        <a:rPr lang="zh-CN" sz="1600" kern="100">
                          <a:effectLst/>
                        </a:rPr>
                        <a:t>回复帖子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55633584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36</a:t>
                      </a:r>
                      <a:r>
                        <a:rPr lang="zh-CN" sz="1600" kern="100">
                          <a:effectLst/>
                        </a:rPr>
                        <a:t>答疑中下载附件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3486514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42</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0435737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a:t>
                      </a:r>
                      <a:r>
                        <a:rPr lang="zh-CN" sz="1600" kern="100">
                          <a:effectLst/>
                        </a:rPr>
                        <a:t>学生查看教师教学心得</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924388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9</a:t>
                      </a:r>
                      <a:r>
                        <a:rPr lang="zh-CN" sz="1600" kern="100">
                          <a:effectLst/>
                        </a:rPr>
                        <a:t>浏览主页</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7378474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15</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74209036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23</a:t>
                      </a:r>
                      <a:r>
                        <a:rPr lang="zh-CN" sz="1600" kern="100">
                          <a:effectLst/>
                        </a:rPr>
                        <a:t>重置密码</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9899009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39</a:t>
                      </a:r>
                      <a:r>
                        <a:rPr lang="zh-CN" sz="1600" kern="100">
                          <a:effectLst/>
                        </a:rPr>
                        <a:t>课程交流</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1846239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355844143"/>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31</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50404492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5</a:t>
                      </a:r>
                      <a:r>
                        <a:rPr lang="zh-CN" sz="1600" kern="100">
                          <a:effectLst/>
                        </a:rPr>
                        <a:t>学生查看教师所授课程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32324663"/>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13</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0.0206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2446933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14</a:t>
                      </a:r>
                      <a:r>
                        <a:rPr lang="zh-CN" sz="1600" kern="100">
                          <a:effectLst/>
                        </a:rPr>
                        <a:t>浏览板块</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34865748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22</a:t>
                      </a:r>
                      <a:r>
                        <a:rPr lang="zh-CN" sz="1600" kern="100">
                          <a:effectLst/>
                        </a:rPr>
                        <a:t>我的账号</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31640072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32</a:t>
                      </a:r>
                      <a:r>
                        <a:rPr lang="zh-CN" sz="1600" kern="100">
                          <a:effectLst/>
                        </a:rPr>
                        <a:t>下载课程资料</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64241673"/>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6</a:t>
                      </a:r>
                      <a:r>
                        <a:rPr lang="zh-CN" sz="1600" kern="100">
                          <a:effectLst/>
                        </a:rPr>
                        <a:t>学生关注教师</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92958573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10</a:t>
                      </a:r>
                      <a:r>
                        <a:rPr lang="zh-CN" sz="1600" kern="100">
                          <a:effectLst/>
                        </a:rPr>
                        <a:t>查看论坛</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57453716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19</a:t>
                      </a:r>
                      <a:r>
                        <a:rPr lang="zh-CN" sz="1600" kern="100">
                          <a:effectLst/>
                        </a:rPr>
                        <a:t>收藏帖子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62817826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21</a:t>
                      </a:r>
                      <a:r>
                        <a:rPr lang="zh-CN" sz="1600" kern="100">
                          <a:effectLst/>
                        </a:rPr>
                        <a:t>个人中心</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14103134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29</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0.0194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4815656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33</a:t>
                      </a:r>
                      <a:r>
                        <a:rPr lang="zh-CN" sz="1600" kern="100">
                          <a:effectLst/>
                        </a:rPr>
                        <a:t>查看课程链接</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98731828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a:t>
                      </a:r>
                      <a:r>
                        <a:rPr lang="zh-CN" sz="1600" kern="100">
                          <a:effectLst/>
                        </a:rPr>
                        <a:t>学生查看教师</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67215361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8</a:t>
                      </a:r>
                      <a:r>
                        <a:rPr lang="zh-CN" sz="1600" kern="100">
                          <a:effectLst/>
                        </a:rPr>
                        <a:t>退出登录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55466193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38</a:t>
                      </a:r>
                      <a:r>
                        <a:rPr lang="zh-CN" sz="1600" kern="100">
                          <a:effectLst/>
                        </a:rPr>
                        <a:t>下载历史答疑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3635980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20</a:t>
                      </a:r>
                      <a:r>
                        <a:rPr lang="zh-CN" sz="1600" kern="100">
                          <a:effectLst/>
                        </a:rPr>
                        <a:t>点赞帖子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55136131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37</a:t>
                      </a:r>
                      <a:r>
                        <a:rPr lang="zh-CN" sz="1600" kern="100">
                          <a:effectLst/>
                        </a:rPr>
                        <a:t>退出答疑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0739742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27</a:t>
                      </a:r>
                      <a:r>
                        <a:rPr lang="zh-CN" sz="1600" kern="100">
                          <a:effectLst/>
                        </a:rPr>
                        <a:t>修改邮箱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0.0097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0.121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02522994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24</a:t>
                      </a:r>
                      <a:r>
                        <a:rPr lang="zh-CN" sz="1600" kern="100">
                          <a:effectLst/>
                        </a:rPr>
                        <a:t>修改信息</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58842371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25</a:t>
                      </a:r>
                      <a:r>
                        <a:rPr lang="zh-CN" sz="1600" kern="100">
                          <a:effectLst/>
                        </a:rPr>
                        <a:t>修改电话</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8759968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2453049158"/>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6186309"/>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cs typeface="宋体" panose="02010600030101010101" pitchFamily="2" charset="-122"/>
              </a:rPr>
              <a:t>      </a:t>
            </a:r>
            <a:r>
              <a:rPr lang="zh-CN" altLang="zh-CN" sz="3600" b="1" kern="100" dirty="0">
                <a:latin typeface="Times New Roman" panose="02020603050405020304" pitchFamily="18" charset="0"/>
                <a:cs typeface="宋体" panose="02010600030101010101" pitchFamily="2" charset="-122"/>
              </a:rPr>
              <a:t>设置密码保护系统，不能随便进入；服务器机房消防设施完备；所有数据资料均有备份。</a:t>
            </a:r>
            <a:endParaRPr lang="en-US" altLang="zh-CN" sz="3600" b="1" kern="100" dirty="0">
              <a:latin typeface="Times New Roman" panose="02020603050405020304" pitchFamily="18" charset="0"/>
              <a:cs typeface="宋体" panose="02010600030101010101" pitchFamily="2" charset="-122"/>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主要采用黑盒测试：等价类划分法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5" name="图片 4">
            <a:extLst>
              <a:ext uri="{FF2B5EF4-FFF2-40B4-BE49-F238E27FC236}">
                <a16:creationId xmlns:a16="http://schemas.microsoft.com/office/drawing/2014/main" id="{4951452E-6C3E-4495-B2DD-70180B1C2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296" y="1238606"/>
            <a:ext cx="5684837" cy="5473032"/>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1045592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970318"/>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[3] 张海藩,牟永敏.软件工程导论（第六版）</a:t>
            </a:r>
          </a:p>
          <a:p>
            <a:r>
              <a:rPr lang="zh-CN" altLang="en-US" sz="3600" b="1" dirty="0">
                <a:latin typeface="+mn-ea"/>
              </a:rPr>
              <a:t>[</a:t>
            </a:r>
            <a:r>
              <a:rPr lang="en-US" altLang="zh-CN" sz="3600" b="1" dirty="0">
                <a:latin typeface="+mn-ea"/>
              </a:rPr>
              <a:t>4</a:t>
            </a:r>
            <a:r>
              <a:rPr lang="zh-CN" altLang="en-US" sz="3600" b="1" dirty="0">
                <a:latin typeface="+mn-ea"/>
              </a:rPr>
              <a:t>] 项目管理知识体系指南（PMBOK 指南)第六版/项目管理协会</a:t>
            </a:r>
          </a:p>
          <a:p>
            <a:r>
              <a:rPr lang="zh-CN" altLang="en-US" sz="3600" b="1" dirty="0">
                <a:latin typeface="+mn-ea"/>
              </a:rPr>
              <a:t>[</a:t>
            </a:r>
            <a:r>
              <a:rPr lang="en-US" altLang="zh-CN" sz="3600" b="1" dirty="0">
                <a:latin typeface="+mn-ea"/>
              </a:rPr>
              <a:t>5</a:t>
            </a:r>
            <a:r>
              <a:rPr lang="zh-CN" altLang="en-US" sz="3600" b="1" dirty="0">
                <a:latin typeface="+mn-ea"/>
              </a:rPr>
              <a:t>]</a:t>
            </a:r>
            <a:r>
              <a:rPr lang="zh-CN" altLang="zh-CN" sz="3600" b="1" dirty="0">
                <a:latin typeface="+mn-ea"/>
              </a:rPr>
              <a:t>军用标准</a:t>
            </a:r>
            <a:r>
              <a:rPr lang="en-US" altLang="zh-CN" sz="3600" b="1" dirty="0">
                <a:latin typeface="+mn-ea"/>
              </a:rPr>
              <a:t>SJ20778</a:t>
            </a:r>
          </a:p>
          <a:p>
            <a:r>
              <a:rPr lang="zh-CN" altLang="en-US" sz="3600" b="1" dirty="0">
                <a:latin typeface="+mn-ea"/>
              </a:rPr>
              <a:t>[</a:t>
            </a:r>
            <a:r>
              <a:rPr lang="en-US" altLang="zh-CN" sz="3600" b="1" dirty="0">
                <a:latin typeface="+mn-ea"/>
              </a:rPr>
              <a:t>6</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p:txBody>
      </p:sp>
    </p:spTree>
    <p:extLst>
      <p:ext uri="{BB962C8B-B14F-4D97-AF65-F5344CB8AC3E}">
        <p14:creationId xmlns:p14="http://schemas.microsoft.com/office/powerpoint/2010/main" val="1270447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绩效</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3151523" y="2367411"/>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a:t>
            </a:r>
            <a:r>
              <a:rPr lang="en-US" altLang="zh-CN" dirty="0">
                <a:latin typeface="微软雅黑" panose="020B0503020204020204" pitchFamily="34" charset="-122"/>
                <a:ea typeface="微软雅黑" panose="020B0503020204020204" pitchFamily="34" charset="-122"/>
              </a:rPr>
              <a:t>82</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2576429" y="2551714"/>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2576429" y="368201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3517" y="2551714"/>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2560369" y="475675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607306" y="2381540"/>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a:t>
            </a:r>
            <a:r>
              <a:rPr lang="en-US" altLang="zh-CN" dirty="0">
                <a:latin typeface="微软雅黑" panose="020B0503020204020204" pitchFamily="34" charset="-122"/>
                <a:ea typeface="微软雅黑" panose="020B0503020204020204" pitchFamily="34" charset="-122"/>
              </a:rPr>
              <a:t>81</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a:t>
            </a:r>
            <a:r>
              <a:rPr lang="en-US" altLang="zh-CN" dirty="0">
                <a:latin typeface="微软雅黑" panose="020B0503020204020204" pitchFamily="34" charset="-122"/>
                <a:ea typeface="微软雅黑" panose="020B0503020204020204" pitchFamily="34" charset="-122"/>
              </a:rPr>
              <a:t>83</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3160993" y="3498748"/>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a:t>
            </a:r>
            <a:r>
              <a:rPr lang="en-US" altLang="zh-CN" dirty="0">
                <a:latin typeface="微软雅黑" panose="020B0503020204020204" pitchFamily="34" charset="-122"/>
                <a:ea typeface="微软雅黑" panose="020B0503020204020204" pitchFamily="34" charset="-122"/>
              </a:rPr>
              <a:t>84.5</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3160993" y="4550245"/>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a:t>
            </a:r>
            <a:r>
              <a:rPr lang="en-US" altLang="zh-CN" dirty="0">
                <a:latin typeface="微软雅黑" panose="020B0503020204020204" pitchFamily="34" charset="-122"/>
                <a:ea typeface="微软雅黑" panose="020B0503020204020204" pitchFamily="34" charset="-122"/>
              </a:rPr>
              <a:t>80</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Tree>
    <p:extLst>
      <p:ext uri="{BB962C8B-B14F-4D97-AF65-F5344CB8AC3E}">
        <p14:creationId xmlns:p14="http://schemas.microsoft.com/office/powerpoint/2010/main" val="4275183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2387599" y="1710267"/>
            <a:ext cx="8043334" cy="3606800"/>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3755573231"/>
              </p:ext>
            </p:extLst>
          </p:nvPr>
        </p:nvGraphicFramePr>
        <p:xfrm>
          <a:off x="0" y="1122054"/>
          <a:ext cx="12191999" cy="5735946"/>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用户代表</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999013">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关键用户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项目由杨枨老师布置，杨枨老师做教师用户代表可以清楚的反应教师用户的需求，同时作为项目下达者，杨枨老师知道项目内容及要求。且杨枨老师作为《软件工程基础》《软件需求》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审查用户类文档，提出修改意见；</a:t>
                      </a:r>
                    </a:p>
                    <a:p>
                      <a:pPr algn="just">
                        <a:spcAft>
                          <a:spcPts val="0"/>
                        </a:spcAft>
                      </a:pPr>
                      <a:r>
                        <a:rPr lang="zh-CN" sz="1800" b="1" kern="100">
                          <a:effectLst/>
                        </a:rPr>
                        <a:t>提出或修改教师需求</a:t>
                      </a:r>
                    </a:p>
                    <a:p>
                      <a:pPr algn="just">
                        <a:spcAft>
                          <a:spcPts val="0"/>
                        </a:spcAft>
                      </a:pPr>
                      <a:r>
                        <a:rPr lang="zh-CN" sz="1800" b="1" kern="100">
                          <a:effectLst/>
                        </a:rPr>
                        <a:t>为该项目教师端界面原型提出意见；</a:t>
                      </a:r>
                    </a:p>
                    <a:p>
                      <a:pPr algn="just">
                        <a:spcAft>
                          <a:spcPts val="0"/>
                        </a:spcAft>
                      </a:pPr>
                      <a:r>
                        <a:rPr lang="zh-CN" sz="1800" b="1" kern="100">
                          <a:effectLst/>
                        </a:rPr>
                        <a:t>为修改和细化用例图、用例描述提出意见。</a:t>
                      </a:r>
                      <a:endParaRPr lang="zh-CN" sz="1800" b="1" kern="10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提出或修改学生用户需求</a:t>
                      </a:r>
                    </a:p>
                    <a:p>
                      <a:pPr algn="just">
                        <a:spcAft>
                          <a:spcPts val="0"/>
                        </a:spcAft>
                      </a:pPr>
                      <a:r>
                        <a:rPr lang="zh-CN" sz="1800" b="1" kern="100">
                          <a:effectLst/>
                        </a:rPr>
                        <a:t>为该项目学生端界面原型提出意见；</a:t>
                      </a:r>
                    </a:p>
                    <a:p>
                      <a:pPr algn="just">
                        <a:spcAft>
                          <a:spcPts val="0"/>
                        </a:spcAft>
                      </a:pPr>
                      <a:r>
                        <a:rPr lang="zh-CN" sz="1800" b="1" kern="100">
                          <a:effectLst/>
                        </a:rPr>
                        <a:t>为修改和细化用例图、用例描述提出意见。</a:t>
                      </a:r>
                      <a:endParaRPr lang="zh-CN" sz="1800" b="1" kern="10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1118965">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该用户代表为杨枨老师的研究生，有较高的学历和知识水平，熟悉本课程对应项目的开发，能给我们提供有效的管理员需求。</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6184</Words>
  <Application>Microsoft Office PowerPoint</Application>
  <PresentationFormat>宽屏</PresentationFormat>
  <Paragraphs>3289</Paragraphs>
  <Slides>56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56</vt:i4>
      </vt:variant>
    </vt:vector>
  </HeadingPairs>
  <TitlesOfParts>
    <vt:vector size="65" baseType="lpstr">
      <vt:lpstr>Microsoft JhengHei</vt:lpstr>
      <vt:lpstr>等线</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58</cp:revision>
  <dcterms:created xsi:type="dcterms:W3CDTF">2015-08-18T05:03:53Z</dcterms:created>
  <dcterms:modified xsi:type="dcterms:W3CDTF">2019-01-09T00:54:29Z</dcterms:modified>
  <cp:category>https://dxpu.taobao.com/</cp:category>
</cp:coreProperties>
</file>